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6DEA71-80CD-4D4B-812C-88AA57AA0A09}" v="7" dt="2025-12-05T08:26:04.5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érgio Salgado" userId="9b63f40cd06a1a90" providerId="LiveId" clId="{93F9990E-C284-41C0-ABB8-6EB25A57BA55}"/>
    <pc:docChg chg="undo custSel mod modSld">
      <pc:chgData name="Sérgio Salgado" userId="9b63f40cd06a1a90" providerId="LiveId" clId="{93F9990E-C284-41C0-ABB8-6EB25A57BA55}" dt="2025-12-05T09:36:19.808" v="82" actId="14100"/>
      <pc:docMkLst>
        <pc:docMk/>
      </pc:docMkLst>
      <pc:sldChg chg="addSp delSp modSp mod">
        <pc:chgData name="Sérgio Salgado" userId="9b63f40cd06a1a90" providerId="LiveId" clId="{93F9990E-C284-41C0-ABB8-6EB25A57BA55}" dt="2025-12-05T08:29:48.806" v="73" actId="948"/>
        <pc:sldMkLst>
          <pc:docMk/>
          <pc:sldMk cId="4113876926" sldId="256"/>
        </pc:sldMkLst>
        <pc:spChg chg="add del mod">
          <ac:chgData name="Sérgio Salgado" userId="9b63f40cd06a1a90" providerId="LiveId" clId="{93F9990E-C284-41C0-ABB8-6EB25A57BA55}" dt="2025-12-05T08:24:54.070" v="18" actId="21"/>
          <ac:spMkLst>
            <pc:docMk/>
            <pc:sldMk cId="4113876926" sldId="256"/>
            <ac:spMk id="3" creationId="{E0574C12-C807-677C-6A32-8BA330D8EFEC}"/>
          </ac:spMkLst>
        </pc:spChg>
        <pc:spChg chg="add del mod">
          <ac:chgData name="Sérgio Salgado" userId="9b63f40cd06a1a90" providerId="LiveId" clId="{93F9990E-C284-41C0-ABB8-6EB25A57BA55}" dt="2025-12-05T08:25:40.149" v="29" actId="21"/>
          <ac:spMkLst>
            <pc:docMk/>
            <pc:sldMk cId="4113876926" sldId="256"/>
            <ac:spMk id="6" creationId="{E0CFD678-4B03-D115-106F-5A260A026982}"/>
          </ac:spMkLst>
        </pc:spChg>
        <pc:spChg chg="add del mod">
          <ac:chgData name="Sérgio Salgado" userId="9b63f40cd06a1a90" providerId="LiveId" clId="{93F9990E-C284-41C0-ABB8-6EB25A57BA55}" dt="2025-12-05T08:25:38.399" v="26"/>
          <ac:spMkLst>
            <pc:docMk/>
            <pc:sldMk cId="4113876926" sldId="256"/>
            <ac:spMk id="7" creationId="{B7DBBF5E-A954-1236-F574-B22BCF573C0D}"/>
          </ac:spMkLst>
        </pc:spChg>
        <pc:spChg chg="add del mod">
          <ac:chgData name="Sérgio Salgado" userId="9b63f40cd06a1a90" providerId="LiveId" clId="{93F9990E-C284-41C0-ABB8-6EB25A57BA55}" dt="2025-12-05T08:29:48.806" v="73" actId="948"/>
          <ac:spMkLst>
            <pc:docMk/>
            <pc:sldMk cId="4113876926" sldId="256"/>
            <ac:spMk id="8" creationId="{B7DBBF5E-A954-1236-F574-B22BCF573C0D}"/>
          </ac:spMkLst>
        </pc:spChg>
        <pc:spChg chg="add mod">
          <ac:chgData name="Sérgio Salgado" userId="9b63f40cd06a1a90" providerId="LiveId" clId="{93F9990E-C284-41C0-ABB8-6EB25A57BA55}" dt="2025-12-05T08:25:38.024" v="25"/>
          <ac:spMkLst>
            <pc:docMk/>
            <pc:sldMk cId="4113876926" sldId="256"/>
            <ac:spMk id="9" creationId="{07D51510-8FC1-9EE5-AAF4-6C5AB59FD773}"/>
          </ac:spMkLst>
        </pc:spChg>
        <pc:spChg chg="add del mod">
          <ac:chgData name="Sérgio Salgado" userId="9b63f40cd06a1a90" providerId="LiveId" clId="{93F9990E-C284-41C0-ABB8-6EB25A57BA55}" dt="2025-12-05T08:26:30.305" v="42" actId="14100"/>
          <ac:spMkLst>
            <pc:docMk/>
            <pc:sldMk cId="4113876926" sldId="256"/>
            <ac:spMk id="10" creationId="{8D8C5DF7-60AB-C6FB-4282-FD4F8CF17A1F}"/>
          </ac:spMkLst>
        </pc:spChg>
      </pc:sldChg>
      <pc:sldChg chg="modSp mod">
        <pc:chgData name="Sérgio Salgado" userId="9b63f40cd06a1a90" providerId="LiveId" clId="{93F9990E-C284-41C0-ABB8-6EB25A57BA55}" dt="2025-12-05T08:21:39.252" v="7" actId="114"/>
        <pc:sldMkLst>
          <pc:docMk/>
          <pc:sldMk cId="1969336270" sldId="257"/>
        </pc:sldMkLst>
        <pc:spChg chg="mod">
          <ac:chgData name="Sérgio Salgado" userId="9b63f40cd06a1a90" providerId="LiveId" clId="{93F9990E-C284-41C0-ABB8-6EB25A57BA55}" dt="2025-12-05T08:21:39.252" v="7" actId="114"/>
          <ac:spMkLst>
            <pc:docMk/>
            <pc:sldMk cId="1969336270" sldId="257"/>
            <ac:spMk id="2" creationId="{00000000-0000-0000-0000-000000000000}"/>
          </ac:spMkLst>
        </pc:spChg>
      </pc:sldChg>
      <pc:sldChg chg="modSp mod">
        <pc:chgData name="Sérgio Salgado" userId="9b63f40cd06a1a90" providerId="LiveId" clId="{93F9990E-C284-41C0-ABB8-6EB25A57BA55}" dt="2025-12-05T08:38:57.892" v="74" actId="20577"/>
        <pc:sldMkLst>
          <pc:docMk/>
          <pc:sldMk cId="965053221" sldId="259"/>
        </pc:sldMkLst>
        <pc:spChg chg="mod">
          <ac:chgData name="Sérgio Salgado" userId="9b63f40cd06a1a90" providerId="LiveId" clId="{93F9990E-C284-41C0-ABB8-6EB25A57BA55}" dt="2025-12-05T08:38:57.892" v="74" actId="20577"/>
          <ac:spMkLst>
            <pc:docMk/>
            <pc:sldMk cId="965053221" sldId="259"/>
            <ac:spMk id="3" creationId="{00000000-0000-0000-0000-000000000000}"/>
          </ac:spMkLst>
        </pc:spChg>
      </pc:sldChg>
      <pc:sldChg chg="modSp mod">
        <pc:chgData name="Sérgio Salgado" userId="9b63f40cd06a1a90" providerId="LiveId" clId="{93F9990E-C284-41C0-ABB8-6EB25A57BA55}" dt="2025-12-05T09:36:19.808" v="82" actId="14100"/>
        <pc:sldMkLst>
          <pc:docMk/>
          <pc:sldMk cId="3975259135" sldId="265"/>
        </pc:sldMkLst>
        <pc:spChg chg="mod">
          <ac:chgData name="Sérgio Salgado" userId="9b63f40cd06a1a90" providerId="LiveId" clId="{93F9990E-C284-41C0-ABB8-6EB25A57BA55}" dt="2025-12-05T09:36:13.137" v="81" actId="14100"/>
          <ac:spMkLst>
            <pc:docMk/>
            <pc:sldMk cId="3975259135" sldId="265"/>
            <ac:spMk id="2" creationId="{00000000-0000-0000-0000-000000000000}"/>
          </ac:spMkLst>
        </pc:spChg>
        <pc:spChg chg="mod">
          <ac:chgData name="Sérgio Salgado" userId="9b63f40cd06a1a90" providerId="LiveId" clId="{93F9990E-C284-41C0-ABB8-6EB25A57BA55}" dt="2025-12-05T09:36:19.808" v="82" actId="14100"/>
          <ac:spMkLst>
            <pc:docMk/>
            <pc:sldMk cId="3975259135" sldId="265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C1481-F682-4843-B778-96838834F9AF}" type="datetimeFigureOut">
              <a:rPr lang="pt-BR" smtClean="0"/>
              <a:t>05/12/2025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A476F-61CF-4C82-BC39-3388DEC41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31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C1481-F682-4843-B778-96838834F9AF}" type="datetimeFigureOut">
              <a:rPr lang="pt-BR" smtClean="0"/>
              <a:t>05/12/2025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A476F-61CF-4C82-BC39-3388DEC41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41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C1481-F682-4843-B778-96838834F9AF}" type="datetimeFigureOut">
              <a:rPr lang="pt-BR" smtClean="0"/>
              <a:t>05/12/2025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A476F-61CF-4C82-BC39-3388DEC41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7478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C1481-F682-4843-B778-96838834F9AF}" type="datetimeFigureOut">
              <a:rPr lang="pt-BR" smtClean="0"/>
              <a:t>05/12/2025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A476F-61CF-4C82-BC39-3388DEC41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9237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C1481-F682-4843-B778-96838834F9AF}" type="datetimeFigureOut">
              <a:rPr lang="pt-BR" smtClean="0"/>
              <a:t>05/12/2025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A476F-61CF-4C82-BC39-3388DEC41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7215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C1481-F682-4843-B778-96838834F9AF}" type="datetimeFigureOut">
              <a:rPr lang="pt-BR" smtClean="0"/>
              <a:t>05/12/2025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A476F-61CF-4C82-BC39-3388DEC41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6249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C1481-F682-4843-B778-96838834F9AF}" type="datetimeFigureOut">
              <a:rPr lang="pt-BR" smtClean="0"/>
              <a:t>05/12/2025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A476F-61CF-4C82-BC39-3388DEC41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729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C1481-F682-4843-B778-96838834F9AF}" type="datetimeFigureOut">
              <a:rPr lang="pt-BR" smtClean="0"/>
              <a:t>05/12/2025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A476F-61CF-4C82-BC39-3388DEC41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878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C1481-F682-4843-B778-96838834F9AF}" type="datetimeFigureOut">
              <a:rPr lang="pt-BR" smtClean="0"/>
              <a:t>05/12/2025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A476F-61CF-4C82-BC39-3388DEC41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671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C1481-F682-4843-B778-96838834F9AF}" type="datetimeFigureOut">
              <a:rPr lang="pt-BR" smtClean="0"/>
              <a:t>05/12/2025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A476F-61CF-4C82-BC39-3388DEC41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1488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C1481-F682-4843-B778-96838834F9AF}" type="datetimeFigureOut">
              <a:rPr lang="pt-BR" smtClean="0"/>
              <a:t>05/12/2025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A476F-61CF-4C82-BC39-3388DEC41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6530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C1481-F682-4843-B778-96838834F9AF}" type="datetimeFigureOut">
              <a:rPr lang="pt-BR" smtClean="0"/>
              <a:t>05/12/2025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A476F-61CF-4C82-BC39-3388DEC41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6361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p.org.br/" TargetMode="External"/><Relationship Id="rId2" Type="http://schemas.openxmlformats.org/officeDocument/2006/relationships/hyperlink" Target="mailto:nucleodacidadaniapetroleira@gmail.co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91" y="258792"/>
            <a:ext cx="2158452" cy="197545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ítulo 7">
            <a:extLst>
              <a:ext uri="{FF2B5EF4-FFF2-40B4-BE49-F238E27FC236}">
                <a16:creationId xmlns:a16="http://schemas.microsoft.com/office/drawing/2014/main" id="{B7DBBF5E-A954-1236-F574-B22BCF573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0326" y="2639506"/>
            <a:ext cx="9357674" cy="1975450"/>
          </a:xfrm>
        </p:spPr>
        <p:txBody>
          <a:bodyPr>
            <a:normAutofit/>
          </a:bodyPr>
          <a:lstStyle/>
          <a:p>
            <a:pPr>
              <a:lnSpc>
                <a:spcPct val="60000"/>
              </a:lnSpc>
              <a:spcAft>
                <a:spcPts val="600"/>
              </a:spcAft>
            </a:pPr>
            <a:r>
              <a:rPr lang="pt-BR" sz="4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AÇÃO COLETIVA DE </a:t>
            </a:r>
            <a:r>
              <a:rPr lang="pt-BR" sz="3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RECOMPOSIÇÃO</a:t>
            </a:r>
            <a:r>
              <a:rPr lang="pt-BR" sz="4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t-BR" sz="4000" b="1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4000" b="1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DO CUSTEIO DO PPSP DA PETROS </a:t>
            </a:r>
            <a:br>
              <a:rPr lang="pt-BR" sz="4000" b="1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4000" b="1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PELA PETROBRÁS</a:t>
            </a:r>
            <a:endParaRPr lang="pt-BR" sz="4000" dirty="0"/>
          </a:p>
        </p:txBody>
      </p:sp>
      <p:sp>
        <p:nvSpPr>
          <p:cNvPr id="10" name="Subtítulo 9">
            <a:extLst>
              <a:ext uri="{FF2B5EF4-FFF2-40B4-BE49-F238E27FC236}">
                <a16:creationId xmlns:a16="http://schemas.microsoft.com/office/drawing/2014/main" id="{8D8C5DF7-60AB-C6FB-4282-FD4F8CF17A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0326" y="5279010"/>
            <a:ext cx="9227389" cy="490194"/>
          </a:xfrm>
        </p:spPr>
        <p:txBody>
          <a:bodyPr/>
          <a:lstStyle/>
          <a:p>
            <a:pPr>
              <a:spcBef>
                <a:spcPts val="4200"/>
              </a:spcBef>
            </a:pPr>
            <a:r>
              <a:rPr lang="pt-BR" b="1" i="1" dirty="0"/>
              <a:t>NÚCLEO DA CIDADANIA PETROLEIRA - NCP</a:t>
            </a:r>
          </a:p>
          <a:p>
            <a:pPr>
              <a:spcBef>
                <a:spcPts val="4200"/>
              </a:spcBef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3876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73377"/>
            <a:ext cx="10515600" cy="829559"/>
          </a:xfrm>
        </p:spPr>
        <p:txBody>
          <a:bodyPr/>
          <a:lstStyle/>
          <a:p>
            <a:pPr algn="ctr"/>
            <a:r>
              <a:rPr lang="pt-BR" b="1" i="1" dirty="0"/>
              <a:t>CONSIDERAÇÕES FINAIS: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300900"/>
            <a:ext cx="10515600" cy="5373277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Estamos colocando nesse trabalho cerca de duas décadas de disposições de pesquisas, esclarecimentos, denúncias, consultas a profissionais especializados sobre previdência complementar, manifestações junto a todos os órgãos de fiscalização, análise de todas as documentações disponibilizadas pela PETROS e órgãos fiscalizadores e o trabalho, muitas vezes anônimo de valorosos colegas da nossa categoria.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Defender o mutualismo, o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artigo 48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 a renda da aposentadoria da nossa família, é trabalho coletivo e precisa da unidade, apoio e cooperação de cada um de nós.</a:t>
            </a:r>
          </a:p>
          <a:p>
            <a:pPr algn="ctr"/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VENHA CONOSCO NESSA LUTA POR AMOR À SUA FAMÍLIA E AOS SEUS DIREITOS.</a:t>
            </a:r>
          </a:p>
        </p:txBody>
      </p:sp>
    </p:spTree>
    <p:extLst>
      <p:ext uri="{BB962C8B-B14F-4D97-AF65-F5344CB8AC3E}">
        <p14:creationId xmlns:p14="http://schemas.microsoft.com/office/powerpoint/2010/main" val="3975259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9303" y="365125"/>
            <a:ext cx="10684497" cy="1325563"/>
          </a:xfrm>
        </p:spPr>
        <p:txBody>
          <a:bodyPr>
            <a:normAutofit/>
          </a:bodyPr>
          <a:lstStyle/>
          <a:p>
            <a:pPr algn="ctr"/>
            <a:r>
              <a:rPr lang="pt-B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CONDIÇÕES LEGAIS PARA ACABAR COM OS PED´S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Art. 21.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Após recomposição das reservas matemáticas e constituição das reservas de contingência, eventual superávit será destinado à 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constituição de reserva especial para revisão do plano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	§ 1º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 utilização da reserva especial deverá observar as normas do órgão regulador e fiscalizador.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	§ 2º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 reserva especial poderá ser utilizada para: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revisão do plano de benefícios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2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melhoria dos benefícios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2"/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redução ou suspensão de contribuições</a:t>
            </a:r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tudo nos termos definidos pelo órgão regulador e fiscalizador.</a:t>
            </a:r>
          </a:p>
          <a:p>
            <a:pPr marL="0" indent="0" algn="just">
              <a:buNone/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	§ 3º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Na hipótese de utilização para redução ou suspensão de contribuições, os patrocinadores e participantes serão beneficiados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na mesma proporção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de suas contribuições normais.</a:t>
            </a:r>
          </a:p>
        </p:txBody>
      </p:sp>
    </p:spTree>
    <p:extLst>
      <p:ext uri="{BB962C8B-B14F-4D97-AF65-F5344CB8AC3E}">
        <p14:creationId xmlns:p14="http://schemas.microsoft.com/office/powerpoint/2010/main" val="1969336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CONDIÇÕES LEGAIS PARA ACABAR COM OS PED´S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Para que o fundo possa usar superávit para melhorar benefícios ou reduzir contribuições, é necessário:</a:t>
            </a:r>
          </a:p>
          <a:p>
            <a:r>
              <a:rPr lang="pt-BR" b="1" dirty="0"/>
              <a:t>Recompor todas as reservas matemáticas</a:t>
            </a:r>
            <a:endParaRPr lang="pt-BR" dirty="0"/>
          </a:p>
          <a:p>
            <a:r>
              <a:rPr lang="pt-BR" b="1" dirty="0"/>
              <a:t>Constituir reserva de contingência</a:t>
            </a:r>
            <a:endParaRPr lang="pt-BR" dirty="0"/>
          </a:p>
          <a:p>
            <a:r>
              <a:rPr lang="pt-BR" b="1" dirty="0"/>
              <a:t>Ter superávit em três anos seguidos</a:t>
            </a:r>
            <a:r>
              <a:rPr lang="pt-BR" dirty="0"/>
              <a:t> (Art. 20, §3º, LC-109)</a:t>
            </a:r>
          </a:p>
          <a:p>
            <a:r>
              <a:rPr lang="pt-BR" b="1" dirty="0"/>
              <a:t>Criar reserva especial</a:t>
            </a:r>
            <a:r>
              <a:rPr lang="pt-BR" dirty="0"/>
              <a:t> (Art. 21. LC-109)</a:t>
            </a:r>
          </a:p>
          <a:p>
            <a:r>
              <a:rPr lang="pt-BR" dirty="0"/>
              <a:t>Só então pode aplicar o superávit.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7443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i="1" dirty="0"/>
              <a:t>OBJETIVOS DA AÇÃO DE RECOMPOSIÇÃO DO CUSTEIO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74450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/>
              <a:t>- Através da atuação de equipe multidisciplinar composta por escritório de advocacia especializado, técnicos contábeis e atuariais com expertise na área de previdência complementar privada, que estão instrumentalizando todo o material disponível decorrentes de manifestações e denúncias à CPI dos Fundos de Pensão, Operação Greenfield do MPF, balanços, cobranças tanto para as patrocinadoras quanto à PETROS e aos órgãos fiscalizadores CNPC,MPF TCU, SPC, etc..</a:t>
            </a:r>
          </a:p>
          <a:p>
            <a:pPr algn="just"/>
            <a:r>
              <a:rPr lang="pt-BR" dirty="0"/>
              <a:t> Todo esse material e os pareceres produzidos pelos técnicos darão em consonância aos regulamentos da PETROS e leis afins, subsídios para o pedido de recomposição do custeio e consequentemente o fim </a:t>
            </a:r>
            <a:r>
              <a:rPr lang="pt-BR"/>
              <a:t>dos PED´S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5053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spcAft>
                <a:spcPts val="1200"/>
              </a:spcAft>
            </a:pP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AÇÃO COLETIVA DE RECOMPOSIÇÃO DO CUSTEIO PETROS</a:t>
            </a:r>
            <a:b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ESTÁGIO ATUAL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1- Contratação de escritório especializado: já contratado e paga a primeira parcela. </a:t>
            </a:r>
          </a:p>
          <a:p>
            <a:pPr algn="just"/>
            <a:r>
              <a:rPr lang="pt-BR" dirty="0"/>
              <a:t>2- Contratação de pareceres atuariais: já contratados e também paga a primeira parcela do terceiro parecer.</a:t>
            </a:r>
          </a:p>
          <a:p>
            <a:pPr algn="just"/>
            <a:r>
              <a:rPr lang="pt-BR" dirty="0"/>
              <a:t>No decorrer do processo será necessária a contratação de um parecer jurídico com embasamento na legislação do nosso regulamento PETROS  e em salvaguarda dos nossos direitos adquiridos e também de pareceres técnicos contábeis em função das contestações que surgirão no curso do processo.</a:t>
            </a:r>
          </a:p>
        </p:txBody>
      </p:sp>
    </p:spTree>
    <p:extLst>
      <p:ext uri="{BB962C8B-B14F-4D97-AF65-F5344CB8AC3E}">
        <p14:creationId xmlns:p14="http://schemas.microsoft.com/office/powerpoint/2010/main" val="2222844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AÇÃO COLETIVA DE RECOMPOSIÇÃO DO CUSTEIO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PÚBLICO ALVO DESTA AÇÃO COLETIVA: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Todos os participantes do PPSP: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1-Repactuados</a:t>
            </a:r>
          </a:p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2-Não-repactuados</a:t>
            </a:r>
          </a:p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3-Pré-70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Ação coletiva sem risco de sucumbência.</a:t>
            </a:r>
          </a:p>
        </p:txBody>
      </p:sp>
    </p:spTree>
    <p:extLst>
      <p:ext uri="{BB962C8B-B14F-4D97-AF65-F5344CB8AC3E}">
        <p14:creationId xmlns:p14="http://schemas.microsoft.com/office/powerpoint/2010/main" val="3997795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2354"/>
          </a:xfrm>
        </p:spPr>
        <p:txBody>
          <a:bodyPr>
            <a:normAutofit/>
          </a:bodyPr>
          <a:lstStyle/>
          <a:p>
            <a:pPr algn="ctr"/>
            <a:r>
              <a:rPr lang="pt-BR" sz="4800" b="1" i="1" dirty="0"/>
              <a:t>Como participar dessa ação coletiva?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828799"/>
            <a:ext cx="12192000" cy="5029201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PROCEDIMENTO DE FILIAÇÃO AO NCP.</a:t>
            </a:r>
            <a:endParaRPr lang="pt-B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1-Preenchimento da ficha de filiação com os seus dados.</a:t>
            </a:r>
            <a:endParaRPr lang="pt-B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2-Pagamento da mensalidade no valor de R$ 50,00 (cinquenta reais) -  enviar comprovante..</a:t>
            </a:r>
            <a:endParaRPr lang="pt-B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pt-B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3-Envio de um documento de identificação com foto.</a:t>
            </a:r>
            <a:endParaRPr lang="pt-B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pt-B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4-Enviar todos os documentos acima digitalizados em PDF para o email: </a:t>
            </a:r>
            <a:r>
              <a:rPr lang="pt-BR" sz="1800" b="1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nucleodacidadaniapetroleira@gmail.com</a:t>
            </a:r>
            <a:r>
              <a:rPr lang="pt-BR" sz="1800" b="1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pt-B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ou via WhatsApp do NCP: </a:t>
            </a:r>
            <a:r>
              <a:rPr lang="pt-BR" sz="18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71991028994</a:t>
            </a:r>
            <a:r>
              <a:rPr lang="pt-B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pt-B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pt-B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– Faremos contato confirmando filiação e dando informações adicionais.</a:t>
            </a:r>
          </a:p>
          <a:p>
            <a:pPr marL="0" indent="0" algn="just">
              <a:spcBef>
                <a:spcPts val="600"/>
              </a:spcBef>
              <a:buNone/>
            </a:pPr>
            <a:endParaRPr lang="pt-BR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PROCEDIMENTO PARA RECADASTRAMENTO. </a:t>
            </a:r>
            <a:endParaRPr lang="pt-B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Entrar no site: </a:t>
            </a:r>
            <a:r>
              <a:rPr lang="pt-BR" sz="1800" b="1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www.ncp.org.br</a:t>
            </a:r>
            <a:r>
              <a:rPr lang="pt-B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baixar a ficha de recadastramento em PDF, preencher e entrar em contato conosco  para fazer a atualização financeira e dos dados. </a:t>
            </a:r>
            <a:endParaRPr lang="pt-B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OBTENÇÃO DAS FICHAS DE FILIAÇÃO E RECADASTRAMENTO.</a:t>
            </a:r>
            <a:endParaRPr lang="pt-B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Fichas podem ser baixadas no site: </a:t>
            </a:r>
            <a:r>
              <a:rPr lang="pt-BR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www.ncp.org.br</a:t>
            </a:r>
            <a:r>
              <a:rPr lang="pt-B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ou solicitadas via  </a:t>
            </a:r>
            <a:r>
              <a:rPr lang="pt-BR" sz="1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whatsApp</a:t>
            </a:r>
            <a:r>
              <a:rPr lang="pt-B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 NCP: (</a:t>
            </a:r>
            <a:r>
              <a:rPr lang="pt-BR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71991028994</a:t>
            </a:r>
            <a:r>
              <a:rPr lang="pt-B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pt-B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241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FORMA DE PAGAMENTO E METODOLOGIA.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7566" y="1690688"/>
            <a:ext cx="11950789" cy="5167311"/>
          </a:xfrm>
        </p:spPr>
        <p:txBody>
          <a:bodyPr/>
          <a:lstStyle/>
          <a:p>
            <a:pPr algn="just"/>
            <a:r>
              <a:rPr lang="pt-BR" dirty="0"/>
              <a:t>Considerando que a categoria petroleira está num momento financeiro delicado com o pagamento de 3 PED´S e descontos abusivos da APS e ainda a incidência do IR nos 3 PED´S e com uma defasagem nas nossas aposentadorias de 43,6%.</a:t>
            </a:r>
          </a:p>
          <a:p>
            <a:pPr algn="just"/>
            <a:r>
              <a:rPr lang="pt-BR" dirty="0"/>
              <a:t>Considerando os elevados recursos necessários para executar tecnicamente uma ação coletiva de recomposição de custeio do PPSP  da monta de R$ 43 bilhões e cujo resultado visa proteger os nossos direitos, eliminar PED´S e fortalecer o mutualismo dos PPSP.</a:t>
            </a:r>
          </a:p>
          <a:p>
            <a:pPr algn="just"/>
            <a:r>
              <a:rPr lang="pt-BR" dirty="0"/>
              <a:t>Tomamos como base o menor encargo de serviços da tabela da OAB no valor de 1 (um) salário mínimo e estipulamos um valor de R$ 1.500,00 (um mil e quinhentos reais), que pode ser pago em, no máximo, 10 (dez) parcelas de R$ 150,00 (cento e cinquenta reais), através do PIX AUTOMÁTICO programado no aplicativo do banco de cada associado.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6165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DADOS BANCÁRIOS DO NCP.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575582"/>
            <a:ext cx="12192000" cy="5282417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pt-BR" dirty="0"/>
          </a:p>
          <a:p>
            <a:r>
              <a:rPr lang="pt-BR" b="1" dirty="0"/>
              <a:t>Dados Bancários:</a:t>
            </a:r>
          </a:p>
          <a:p>
            <a:r>
              <a:rPr lang="pt-BR" b="1" dirty="0"/>
              <a:t>PIX: 14756895000101 ou QR </a:t>
            </a:r>
            <a:r>
              <a:rPr lang="pt-BR" b="1" dirty="0" err="1"/>
              <a:t>Code</a:t>
            </a:r>
            <a:r>
              <a:rPr lang="pt-BR" b="1" dirty="0"/>
              <a:t>:</a:t>
            </a:r>
          </a:p>
          <a:p>
            <a:r>
              <a:rPr lang="pt-BR" b="1" dirty="0"/>
              <a:t>(Banco Santander)</a:t>
            </a:r>
          </a:p>
          <a:p>
            <a:r>
              <a:rPr lang="pt-BR" b="1" dirty="0"/>
              <a:t>Agencia – 4307</a:t>
            </a:r>
          </a:p>
          <a:p>
            <a:r>
              <a:rPr lang="pt-BR" b="1" dirty="0"/>
              <a:t>Conta. – 130039923</a:t>
            </a:r>
          </a:p>
          <a:p>
            <a:r>
              <a:rPr lang="pt-BR" b="1" dirty="0"/>
              <a:t>CNPJ: 14756895000101</a:t>
            </a:r>
          </a:p>
          <a:p>
            <a:pPr marL="0" indent="0" algn="just">
              <a:buNone/>
            </a:pPr>
            <a:r>
              <a:rPr lang="pt-BR" b="1" dirty="0"/>
              <a:t>Programar o PIX AUTOMÁTICO no aplicativo do seu banco, tanto as mensalidades, quanto as parcelas do pagamento da ação da recomposição do custeio PETROS.</a:t>
            </a:r>
          </a:p>
          <a:p>
            <a:pPr marL="0" indent="0">
              <a:buNone/>
            </a:pPr>
            <a:endParaRPr lang="pt-BR" b="1" dirty="0"/>
          </a:p>
          <a:p>
            <a:endParaRPr lang="pt-BR" dirty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008" y="2387327"/>
            <a:ext cx="2036507" cy="246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2416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934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do Office</vt:lpstr>
      <vt:lpstr>AÇÃO COLETIVA DE RECOMPOSIÇÃO   DO CUSTEIO DO PPSP DA PETROS   PELA PETROBRÁS</vt:lpstr>
      <vt:lpstr>CONDIÇÕES LEGAIS PARA ACABAR COM OS PED´S</vt:lpstr>
      <vt:lpstr>CONDIÇÕES LEGAIS PARA ACABAR COM OS PED´S</vt:lpstr>
      <vt:lpstr>OBJETIVOS DA AÇÃO DE RECOMPOSIÇÃO DO CUSTEIO</vt:lpstr>
      <vt:lpstr>AÇÃO COLETIVA DE RECOMPOSIÇÃO DO CUSTEIO PETROS ESTÁGIO ATUAL</vt:lpstr>
      <vt:lpstr>AÇÃO COLETIVA DE RECOMPOSIÇÃO DO CUSTEIO</vt:lpstr>
      <vt:lpstr>Como participar dessa ação coletiva?</vt:lpstr>
      <vt:lpstr>FORMA DE PAGAMENTO E METODOLOGIA.</vt:lpstr>
      <vt:lpstr>DADOS BANCÁRIOS DO NCP.</vt:lpstr>
      <vt:lpstr>CONSIDERAÇÕES FINAIS: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AÇÃO COLETIVA DE RECOMPOSIÇÃO DO CUSTEIO DO PPSP DA PETROS PELA PETROBRAS</dc:title>
  <dc:creator>NCP</dc:creator>
  <cp:lastModifiedBy>Sérgio Salgado</cp:lastModifiedBy>
  <cp:revision>19</cp:revision>
  <dcterms:created xsi:type="dcterms:W3CDTF">2025-12-03T21:59:54Z</dcterms:created>
  <dcterms:modified xsi:type="dcterms:W3CDTF">2025-12-05T09:36:20Z</dcterms:modified>
  <cp:contentStatus/>
</cp:coreProperties>
</file>